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0"/>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1"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4D8F2E-28AA-4B9F-914F-E054976F8DDC}" type="datetimeFigureOut">
              <a:rPr lang="en-US" smtClean="0"/>
              <a:t>1/2/2025</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D7DFF8-27E6-4C1D-BF9D-F59F00F56951}" type="slidenum">
              <a:rPr lang="en-US" smtClean="0"/>
              <a:t>‹N°›</a:t>
            </a:fld>
            <a:endParaRPr lang="en-US"/>
          </a:p>
        </p:txBody>
      </p:sp>
    </p:spTree>
    <p:extLst>
      <p:ext uri="{BB962C8B-B14F-4D97-AF65-F5344CB8AC3E}">
        <p14:creationId xmlns:p14="http://schemas.microsoft.com/office/powerpoint/2010/main" val="279696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73D7DFF8-27E6-4C1D-BF9D-F59F00F56951}" type="slidenum">
              <a:rPr lang="en-US" smtClean="0"/>
              <a:t>4</a:t>
            </a:fld>
            <a:endParaRPr lang="en-US"/>
          </a:p>
        </p:txBody>
      </p:sp>
    </p:spTree>
    <p:extLst>
      <p:ext uri="{BB962C8B-B14F-4D97-AF65-F5344CB8AC3E}">
        <p14:creationId xmlns:p14="http://schemas.microsoft.com/office/powerpoint/2010/main" val="4149254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73D7DFF8-27E6-4C1D-BF9D-F59F00F56951}" type="slidenum">
              <a:rPr lang="en-US" smtClean="0"/>
              <a:t>11</a:t>
            </a:fld>
            <a:endParaRPr lang="en-US"/>
          </a:p>
        </p:txBody>
      </p:sp>
    </p:spTree>
    <p:extLst>
      <p:ext uri="{BB962C8B-B14F-4D97-AF65-F5344CB8AC3E}">
        <p14:creationId xmlns:p14="http://schemas.microsoft.com/office/powerpoint/2010/main" val="2600875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73D7DFF8-27E6-4C1D-BF9D-F59F00F56951}" type="slidenum">
              <a:rPr lang="en-US" smtClean="0"/>
              <a:t>12</a:t>
            </a:fld>
            <a:endParaRPr lang="en-US"/>
          </a:p>
        </p:txBody>
      </p:sp>
    </p:spTree>
    <p:extLst>
      <p:ext uri="{BB962C8B-B14F-4D97-AF65-F5344CB8AC3E}">
        <p14:creationId xmlns:p14="http://schemas.microsoft.com/office/powerpoint/2010/main" val="3713044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56A81-A8B3-0531-5800-1D9FE4980CD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4C15464-8FB0-1616-BABE-4F67B54BB8D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B37EBE9-3B3A-A248-B03E-A2E7AEF734DE}"/>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5DE1C164-F93B-13DF-767F-C3967418EA16}"/>
              </a:ext>
            </a:extLst>
          </p:cNvPr>
          <p:cNvSpPr>
            <a:spLocks noGrp="1"/>
          </p:cNvSpPr>
          <p:nvPr>
            <p:ph type="sldNum" sz="quarter" idx="5"/>
          </p:nvPr>
        </p:nvSpPr>
        <p:spPr/>
        <p:txBody>
          <a:bodyPr/>
          <a:lstStyle/>
          <a:p>
            <a:fld id="{73D7DFF8-27E6-4C1D-BF9D-F59F00F56951}" type="slidenum">
              <a:rPr lang="en-US" smtClean="0"/>
              <a:t>13</a:t>
            </a:fld>
            <a:endParaRPr lang="en-US"/>
          </a:p>
        </p:txBody>
      </p:sp>
    </p:spTree>
    <p:extLst>
      <p:ext uri="{BB962C8B-B14F-4D97-AF65-F5344CB8AC3E}">
        <p14:creationId xmlns:p14="http://schemas.microsoft.com/office/powerpoint/2010/main" val="2682722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13869-394A-76DA-366E-E3291972A36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3A64B16-B97C-7FF3-F68C-6FCA4FC499A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01B996E-D8AC-5C1E-FCE9-835B43886D5E}"/>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E88A0E35-83FA-9CE9-5E7A-72961D4AC4E9}"/>
              </a:ext>
            </a:extLst>
          </p:cNvPr>
          <p:cNvSpPr>
            <a:spLocks noGrp="1"/>
          </p:cNvSpPr>
          <p:nvPr>
            <p:ph type="sldNum" sz="quarter" idx="5"/>
          </p:nvPr>
        </p:nvSpPr>
        <p:spPr/>
        <p:txBody>
          <a:bodyPr/>
          <a:lstStyle/>
          <a:p>
            <a:fld id="{73D7DFF8-27E6-4C1D-BF9D-F59F00F56951}" type="slidenum">
              <a:rPr lang="en-US" smtClean="0"/>
              <a:t>14</a:t>
            </a:fld>
            <a:endParaRPr lang="en-US"/>
          </a:p>
        </p:txBody>
      </p:sp>
    </p:spTree>
    <p:extLst>
      <p:ext uri="{BB962C8B-B14F-4D97-AF65-F5344CB8AC3E}">
        <p14:creationId xmlns:p14="http://schemas.microsoft.com/office/powerpoint/2010/main" val="15297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2C01-C1D4-AED2-3141-0A93A8E7CB2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88F1386-B7AE-7FF8-67F2-3DE5F959735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6D4904A-B940-30A2-0525-16D3F02ADC14}"/>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98F9F198-DF37-3B3D-73FD-7B37FC29E90D}"/>
              </a:ext>
            </a:extLst>
          </p:cNvPr>
          <p:cNvSpPr>
            <a:spLocks noGrp="1"/>
          </p:cNvSpPr>
          <p:nvPr>
            <p:ph type="sldNum" sz="quarter" idx="5"/>
          </p:nvPr>
        </p:nvSpPr>
        <p:spPr/>
        <p:txBody>
          <a:bodyPr/>
          <a:lstStyle/>
          <a:p>
            <a:fld id="{73D7DFF8-27E6-4C1D-BF9D-F59F00F56951}" type="slidenum">
              <a:rPr lang="en-US" smtClean="0"/>
              <a:t>18</a:t>
            </a:fld>
            <a:endParaRPr lang="en-US"/>
          </a:p>
        </p:txBody>
      </p:sp>
    </p:spTree>
    <p:extLst>
      <p:ext uri="{BB962C8B-B14F-4D97-AF65-F5344CB8AC3E}">
        <p14:creationId xmlns:p14="http://schemas.microsoft.com/office/powerpoint/2010/main" val="3971825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1/2/2025</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586579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1/2/2025</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618790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1/2/2025</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305078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1/2/2025</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302628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1/2/2025</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603401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1/2/2025</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81468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1/2/2025</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30839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1/2/2025</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95530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1/2/2025</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287743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1/2/2025</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538224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1/2/2025</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65686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1/2/2025</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a:t>
            </a:fld>
            <a:endParaRPr lang="en-US"/>
          </a:p>
        </p:txBody>
      </p:sp>
    </p:spTree>
    <p:extLst>
      <p:ext uri="{BB962C8B-B14F-4D97-AF65-F5344CB8AC3E}">
        <p14:creationId xmlns:p14="http://schemas.microsoft.com/office/powerpoint/2010/main" val="174384243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jpeg"/><Relationship Id="rId5" Type="http://schemas.openxmlformats.org/officeDocument/2006/relationships/slideLayout" Target="../slideLayouts/slideLayout1.xml"/><Relationship Id="rId4" Type="http://schemas.openxmlformats.org/officeDocument/2006/relationships/audio" Target="../media/media2.wav"/></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3.png"/><Relationship Id="rId5" Type="http://schemas.openxmlformats.org/officeDocument/2006/relationships/image" Target="../media/image11.jp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Une image contenant capture d’écran, art, Art fractal, léger&#10;&#10;Description générée automatiquement">
            <a:extLst>
              <a:ext uri="{FF2B5EF4-FFF2-40B4-BE49-F238E27FC236}">
                <a16:creationId xmlns:a16="http://schemas.microsoft.com/office/drawing/2014/main" id="{0BD067F5-6108-2D6A-E293-91B37E255982}"/>
              </a:ext>
            </a:extLst>
          </p:cNvPr>
          <p:cNvPicPr>
            <a:picLocks noChangeAspect="1"/>
          </p:cNvPicPr>
          <p:nvPr/>
        </p:nvPicPr>
        <p:blipFill>
          <a:blip r:embed="rId6">
            <a:alphaModFix amt="70000"/>
          </a:blip>
          <a:srcRect r="-1" b="6244"/>
          <a:stretch/>
        </p:blipFill>
        <p:spPr>
          <a:xfrm>
            <a:off x="20" y="10"/>
            <a:ext cx="12188932" cy="6856614"/>
          </a:xfrm>
          <a:prstGeom prst="rect">
            <a:avLst/>
          </a:prstGeom>
        </p:spPr>
      </p:pic>
      <p:sp>
        <p:nvSpPr>
          <p:cNvPr id="2" name="Titre 1">
            <a:extLst>
              <a:ext uri="{FF2B5EF4-FFF2-40B4-BE49-F238E27FC236}">
                <a16:creationId xmlns:a16="http://schemas.microsoft.com/office/drawing/2014/main" id="{2E973D02-F355-0CCF-637F-C97AEA157FFE}"/>
              </a:ext>
            </a:extLst>
          </p:cNvPr>
          <p:cNvSpPr>
            <a:spLocks noGrp="1"/>
          </p:cNvSpPr>
          <p:nvPr>
            <p:ph type="ctrTitle"/>
          </p:nvPr>
        </p:nvSpPr>
        <p:spPr>
          <a:xfrm>
            <a:off x="996275" y="744909"/>
            <a:ext cx="10190071" cy="3145855"/>
          </a:xfrm>
        </p:spPr>
        <p:txBody>
          <a:bodyPr anchor="b">
            <a:noAutofit/>
          </a:bodyPr>
          <a:lstStyle/>
          <a:p>
            <a:pPr algn="l"/>
            <a:r>
              <a:rPr lang="en-US" sz="5400" b="1" dirty="0">
                <a:solidFill>
                  <a:srgbClr val="FFFFFF"/>
                </a:solidFill>
                <a:latin typeface="JetBrains Mono" panose="02000009000000000000" pitchFamily="49" charset="0"/>
                <a:ea typeface="JetBrains Mono" panose="02000009000000000000" pitchFamily="49" charset="0"/>
                <a:cs typeface="JetBrains Mono" panose="02000009000000000000" pitchFamily="49" charset="0"/>
              </a:rPr>
              <a:t>Risk Analysis of Water Grid Systems Using Threat Modeling.</a:t>
            </a:r>
          </a:p>
        </p:txBody>
      </p:sp>
      <p:sp>
        <p:nvSpPr>
          <p:cNvPr id="3" name="Sous-titre 2">
            <a:extLst>
              <a:ext uri="{FF2B5EF4-FFF2-40B4-BE49-F238E27FC236}">
                <a16:creationId xmlns:a16="http://schemas.microsoft.com/office/drawing/2014/main" id="{4687260A-6231-34C7-E0F7-CBC118D1DC3E}"/>
              </a:ext>
            </a:extLst>
          </p:cNvPr>
          <p:cNvSpPr>
            <a:spLocks noGrp="1"/>
          </p:cNvSpPr>
          <p:nvPr>
            <p:ph type="subTitle" idx="1"/>
          </p:nvPr>
        </p:nvSpPr>
        <p:spPr>
          <a:xfrm>
            <a:off x="1218708" y="4069780"/>
            <a:ext cx="9781327" cy="2056617"/>
          </a:xfrm>
        </p:spPr>
        <p:txBody>
          <a:bodyPr anchor="t">
            <a:normAutofit fontScale="92500" lnSpcReduction="20000"/>
          </a:bodyPr>
          <a:lstStyle/>
          <a:p>
            <a:pPr algn="r"/>
            <a:r>
              <a:rPr lang="en-US" sz="2200" u="sng" dirty="0">
                <a:solidFill>
                  <a:srgbClr val="FFFFFF"/>
                </a:solidFill>
                <a:latin typeface="Aptos" panose="020B0004020202020204" pitchFamily="34" charset="0"/>
              </a:rPr>
              <a:t>Enseignante:</a:t>
            </a:r>
          </a:p>
          <a:p>
            <a:pPr algn="r"/>
            <a:r>
              <a:rPr lang="en-US" sz="2200" dirty="0">
                <a:solidFill>
                  <a:srgbClr val="FFFFFF"/>
                </a:solidFill>
                <a:latin typeface="Aptos" panose="020B0004020202020204" pitchFamily="34" charset="0"/>
              </a:rPr>
              <a:t>Mme Véronique LEGRAND.</a:t>
            </a:r>
          </a:p>
          <a:p>
            <a:pPr algn="r"/>
            <a:r>
              <a:rPr lang="en-US" sz="2200" u="sng" dirty="0">
                <a:solidFill>
                  <a:srgbClr val="FFFFFF"/>
                </a:solidFill>
                <a:latin typeface="Aptos" panose="020B0004020202020204" pitchFamily="34" charset="0"/>
              </a:rPr>
              <a:t>Auteurs:</a:t>
            </a:r>
            <a:endParaRPr lang="en-US" sz="2200" dirty="0">
              <a:solidFill>
                <a:srgbClr val="FFFFFF"/>
              </a:solidFill>
              <a:latin typeface="Aptos" panose="020B0004020202020204" pitchFamily="34" charset="0"/>
            </a:endParaRPr>
          </a:p>
          <a:p>
            <a:pPr algn="r"/>
            <a:r>
              <a:rPr lang="en-US" sz="2200" dirty="0">
                <a:solidFill>
                  <a:srgbClr val="FFFFFF"/>
                </a:solidFill>
                <a:latin typeface="Aptos" panose="020B0004020202020204" pitchFamily="34" charset="0"/>
              </a:rPr>
              <a:t>Anas NOUSFI,</a:t>
            </a:r>
          </a:p>
          <a:p>
            <a:pPr algn="r"/>
            <a:r>
              <a:rPr lang="en-US" sz="2200" dirty="0">
                <a:solidFill>
                  <a:srgbClr val="FFFFFF"/>
                </a:solidFill>
                <a:latin typeface="Aptos" panose="020B0004020202020204" pitchFamily="34" charset="0"/>
              </a:rPr>
              <a:t>Yves RUFFENACH.</a:t>
            </a: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Group 23">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25" name="Straight Connector 2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 name="Freeform: Shape 3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Risk Analysis of Water Grid Systems Using Threat Modeling.">
            <a:hlinkClick r:id="" action="ppaction://media"/>
            <a:extLst>
              <a:ext uri="{FF2B5EF4-FFF2-40B4-BE49-F238E27FC236}">
                <a16:creationId xmlns:a16="http://schemas.microsoft.com/office/drawing/2014/main" id="{3FF39C9B-20E7-0B86-80F4-58BA1289BC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05872" y="-5736"/>
            <a:ext cx="609600" cy="609600"/>
          </a:xfrm>
          <a:prstGeom prst="rect">
            <a:avLst/>
          </a:prstGeom>
        </p:spPr>
      </p:pic>
      <p:pic>
        <p:nvPicPr>
          <p:cNvPr id="6" name="enseignante">
            <a:hlinkClick r:id="" action="ppaction://media"/>
            <a:extLst>
              <a:ext uri="{FF2B5EF4-FFF2-40B4-BE49-F238E27FC236}">
                <a16:creationId xmlns:a16="http://schemas.microsoft.com/office/drawing/2014/main" id="{585A5F78-8809-E6FE-D907-3DF8A3CAD99D}"/>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630990" y="6248400"/>
            <a:ext cx="609600" cy="609600"/>
          </a:xfrm>
          <a:prstGeom prst="rect">
            <a:avLst/>
          </a:prstGeom>
        </p:spPr>
      </p:pic>
    </p:spTree>
    <p:extLst>
      <p:ext uri="{BB962C8B-B14F-4D97-AF65-F5344CB8AC3E}">
        <p14:creationId xmlns:p14="http://schemas.microsoft.com/office/powerpoint/2010/main" val="8162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5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a:extLst>
            <a:ext uri="{FF2B5EF4-FFF2-40B4-BE49-F238E27FC236}">
              <a16:creationId xmlns:a16="http://schemas.microsoft.com/office/drawing/2014/main" id="{DE9DDC7D-61AA-9215-124F-1729233126BE}"/>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E810CC9F-B891-FFAF-D4E7-C1045502E3E7}"/>
              </a:ext>
            </a:extLst>
          </p:cNvPr>
          <p:cNvSpPr txBox="1">
            <a:spLocks/>
          </p:cNvSpPr>
          <p:nvPr/>
        </p:nvSpPr>
        <p:spPr>
          <a:xfrm>
            <a:off x="394387" y="683151"/>
            <a:ext cx="3105235" cy="1917173"/>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Informations d'installation</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L'utilisateur est ensuite invité à saisir le nombre d'unités pour chaque actif dans l'installation. Ces informations sont stockées dans un dictionnaire installation_info.</a:t>
            </a:r>
            <a:endParaRPr lang="en-US" sz="1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F2DFBAA4-0BA0-B98C-8202-4ED97820DA2A}"/>
              </a:ext>
            </a:extLst>
          </p:cNvPr>
          <p:cNvSpPr txBox="1"/>
          <p:nvPr/>
        </p:nvSpPr>
        <p:spPr>
          <a:xfrm>
            <a:off x="394387" y="3429000"/>
            <a:ext cx="8167129" cy="1015663"/>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installation_info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print("\nVeuillez saisir votre installation en attribuant un nombre à chaque actif.")</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actif, info in actifs_info.items():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nombre = int(input(f"Entrez le nombre d'unités pour l'actif '{actif}' : "))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installation_info[actif] = nombre</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50426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a:extLst>
            <a:ext uri="{FF2B5EF4-FFF2-40B4-BE49-F238E27FC236}">
              <a16:creationId xmlns:a16="http://schemas.microsoft.com/office/drawing/2014/main" id="{210950AB-E836-DBFF-6848-F3DC6BA81EC9}"/>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8DF70827-63F9-1170-4597-45DFAD5906E3}"/>
              </a:ext>
            </a:extLst>
          </p:cNvPr>
          <p:cNvSpPr txBox="1">
            <a:spLocks/>
          </p:cNvSpPr>
          <p:nvPr/>
        </p:nvSpPr>
        <p:spPr>
          <a:xfrm>
            <a:off x="394387" y="797510"/>
            <a:ext cx="5072963" cy="2098149"/>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Calcul de la moyenne pondérée des risques.</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calcule la moyenne pondérée des risques en multipliant la valeur de risque de chaque actif par le nombre d'unités correspondant, puis en additionnant ces produits. Les risques pour les points d'accès sont également inclus dans le calcul. La moyenne pondérée des risques est ensuite convertie en une valeur textuelle (Elevé, Moyen, Faible).</a:t>
            </a:r>
            <a:endParaRPr lang="en-US" sz="8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9564B9EC-1A4A-4B2D-1F8C-4DC4D6982F1C}"/>
              </a:ext>
            </a:extLst>
          </p:cNvPr>
          <p:cNvSpPr txBox="1"/>
          <p:nvPr/>
        </p:nvSpPr>
        <p:spPr>
          <a:xfrm>
            <a:off x="5712597" y="797510"/>
            <a:ext cx="6085016" cy="5262979"/>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total_pondere = 0</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total_unites = 0</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Calcul des risques pour les actifs</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actif, info in actifs_info.items():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valeur_risque = valeurs_risque[info["valeur"]]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nombre_unites = installation_info[actif]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total_pondere += valeur_risque * nombre_unites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total_unites += nombre_unités</a:t>
            </a:r>
          </a:p>
          <a:p>
            <a:pPr lvl="1"/>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Calcul des risques pour les points d'accès</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point in points_acces: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valeur_risque = valeurs_risque[point["niveau_confiance"]]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total_pondere += valeur_risque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total_unites += 1</a:t>
            </a:r>
          </a:p>
          <a:p>
            <a:pPr lvl="1"/>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total_unites &gt; 0: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moyenne_risque_ponderee = total_pondere / total_unités</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moyenne_risque_ponderee = 0</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Conversion en texte</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moyenne_risque_ponderee &gt;= 2.5: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texte_risque_moyen = « Elevé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elif moyenne_risque_ponderee &gt;= 1.5: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texte_risque_moyen = « Moyen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texte_risque_moyen = « Faible »</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2" name="Calcul de la moyenne pondérée des risques.">
            <a:hlinkClick r:id="" action="ppaction://media"/>
            <a:extLst>
              <a:ext uri="{FF2B5EF4-FFF2-40B4-BE49-F238E27FC236}">
                <a16:creationId xmlns:a16="http://schemas.microsoft.com/office/drawing/2014/main" id="{F89390A2-5CA3-9ABA-BFCB-1A458BABB8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9600" y="6248400"/>
            <a:ext cx="609600" cy="609600"/>
          </a:xfrm>
          <a:prstGeom prst="rect">
            <a:avLst/>
          </a:prstGeom>
        </p:spPr>
      </p:pic>
    </p:spTree>
    <p:extLst>
      <p:ext uri="{BB962C8B-B14F-4D97-AF65-F5344CB8AC3E}">
        <p14:creationId xmlns:p14="http://schemas.microsoft.com/office/powerpoint/2010/main" val="249561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14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210950AB-E836-DBFF-6848-F3DC6BA81EC9}"/>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8DF70827-63F9-1170-4597-45DFAD5906E3}"/>
              </a:ext>
            </a:extLst>
          </p:cNvPr>
          <p:cNvSpPr txBox="1">
            <a:spLocks/>
          </p:cNvSpPr>
          <p:nvPr/>
        </p:nvSpPr>
        <p:spPr>
          <a:xfrm>
            <a:off x="775387" y="530717"/>
            <a:ext cx="1727021" cy="4789474"/>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Résultat final</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affiche un résumé des informations après l'ajout des menaces et des données d'installation. Pour chaque actif, il affiche la valeur de risque, les menaces associées, et le nombre d'unités dans l'installation. Le niveau de risque moyen pondéré est également affiché.</a:t>
            </a:r>
            <a:endParaRPr lang="en-US" sz="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9564B9EC-1A4A-4B2D-1F8C-4DC4D6982F1C}"/>
              </a:ext>
            </a:extLst>
          </p:cNvPr>
          <p:cNvSpPr txBox="1"/>
          <p:nvPr/>
        </p:nvSpPr>
        <p:spPr>
          <a:xfrm>
            <a:off x="3101288" y="2730671"/>
            <a:ext cx="8686800" cy="2492990"/>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print("\nRésumé des informations après l'ajout des menaces et des données d'installation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actif, info in actifs_info.items():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print(f"Actif : {actif}")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print(f"Valeur de risque : {info['valeur']}")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info['menaces']: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print(f"Menaces associées : {', '.join(info['menaces'])}")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print("Aucune menace associée.")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print(f"Nombre d'unités dans l'installation : {installation_info[actif]}")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 30)</a:t>
            </a:r>
          </a:p>
          <a:p>
            <a:pPr lvl="1"/>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Affichage du niveau de risque moyen pondéré</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print(f"\nLe niveau de risque moyen pondéré dans l'installation est : {texte_risque_moyen}")</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36891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0B44A7FE-D27F-D33C-926C-6EB97E224265}"/>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5C18FE74-D288-FB8D-7479-21ADE46C57DB}"/>
              </a:ext>
            </a:extLst>
          </p:cNvPr>
          <p:cNvSpPr txBox="1">
            <a:spLocks/>
          </p:cNvSpPr>
          <p:nvPr/>
        </p:nvSpPr>
        <p:spPr>
          <a:xfrm>
            <a:off x="394387" y="1034262"/>
            <a:ext cx="6625538" cy="994563"/>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Affichage des mesures à prendre en fonction des menaces</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affiche les mesures spécifiques à prendre en fonction des menaces associées à chaque actif.</a:t>
            </a:r>
            <a:endParaRPr lang="en-US" sz="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962B81B0-74C9-FCE1-9087-70DDE40B847A}"/>
              </a:ext>
            </a:extLst>
          </p:cNvPr>
          <p:cNvSpPr txBox="1"/>
          <p:nvPr/>
        </p:nvSpPr>
        <p:spPr>
          <a:xfrm>
            <a:off x="2148788" y="2228671"/>
            <a:ext cx="6118912" cy="1200329"/>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print("\nMesures à prendre en fonction des menaces associées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actif, info in actifs_info.items():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info['mesures']: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print(f"\nActif : {actif}")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mesure in info['mesures']: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 {mesure}")</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52022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102E3B7-A0A7-6755-3A1D-1676FF431CCB}"/>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73FB86E1-E9B6-418F-1D94-DB26EC53A73F}"/>
              </a:ext>
            </a:extLst>
          </p:cNvPr>
          <p:cNvSpPr txBox="1">
            <a:spLocks/>
          </p:cNvSpPr>
          <p:nvPr/>
        </p:nvSpPr>
        <p:spPr>
          <a:xfrm>
            <a:off x="394387" y="911394"/>
            <a:ext cx="6511238" cy="1727988"/>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Mesures générales basées sur le niveau de risque moyen</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Enfin, le code affiche des mesures générales à prendre en fonction du niveau de risque moyen. Par exemple, si le niveau de risque moyen est "Elevé", des mesures strictes doivent être mises en place immédiatement, et des tests de pénétration et des évaluations de vulnérabilité réguliers doivent être effectués.</a:t>
            </a:r>
            <a:endParaRPr lang="en-US" sz="2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670C0456-AF7D-7997-B002-2790E377D3CC}"/>
              </a:ext>
            </a:extLst>
          </p:cNvPr>
          <p:cNvSpPr txBox="1"/>
          <p:nvPr/>
        </p:nvSpPr>
        <p:spPr>
          <a:xfrm>
            <a:off x="2057400" y="3429000"/>
            <a:ext cx="9696450" cy="2677656"/>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print("\nMesures générales basées sur le niveau de risque moyen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texte_risque_moyen == "Elevé":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Prioriser les revues de sécurité et mettre en place des mesures strictes immédiatement.")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Effectuer des tests de pénétration et des évaluations de vulnérabilité réguliers.")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Assurer une surveillance et des systèmes d'alerte de haut niveau.")</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elif texte_risque_moyen == "Moyen":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Surveiller régulièrement les systèmes de sécurité et effectuer des évaluations périodiques.")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Appliquer les correctifs et mises à jour dès qu'ils sont disponibles.")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Ajouter des redondances pour réduire les risques en cas de panne.")</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Examiner régulièrement les journaux et les mesures de sécurité.")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Appliquer périodiquement les mises à jour et correctifs.")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Maintenir les meilleures pratiques pour garantir un impact minimal sur la sécurité.")</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421929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r="-15000"/>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15989AA0-F2C7-5949-464D-A3E3FE85A965}"/>
              </a:ext>
            </a:extLst>
          </p:cNvPr>
          <p:cNvSpPr txBox="1">
            <a:spLocks/>
          </p:cNvSpPr>
          <p:nvPr/>
        </p:nvSpPr>
        <p:spPr>
          <a:xfrm>
            <a:off x="394387" y="911394"/>
            <a:ext cx="3875861" cy="4108662"/>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Nous avons finalement associé le </a:t>
            </a: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threat modeling </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à une représentation graphique pour : </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marL="285750" indent="-285750" algn="just">
              <a:lnSpc>
                <a:spcPct val="90000"/>
              </a:lnSpc>
              <a:buFont typeface="Wingdings" panose="05000000000000000000" pitchFamily="2" charset="2"/>
              <a:buChar char="§"/>
            </a:pP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Analyse de Risque </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 </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Visualiser les menaces potentielles pour chaque actif et les contre-mesures disponibles.</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marL="285750" indent="-285750" algn="just">
              <a:lnSpc>
                <a:spcPct val="90000"/>
              </a:lnSpc>
              <a:buFont typeface="Wingdings" panose="05000000000000000000" pitchFamily="2" charset="2"/>
              <a:buChar char="§"/>
            </a:pP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Planification de Sécurité </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 </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Identifier les actifs les plus vulnérables et les contre-mesures nécessaires.</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marL="285750" indent="-285750" algn="just">
              <a:lnSpc>
                <a:spcPct val="90000"/>
              </a:lnSpc>
              <a:buFont typeface="Wingdings" panose="05000000000000000000" pitchFamily="2" charset="2"/>
              <a:buChar char="§"/>
            </a:pP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Communication</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 : </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Présenter de manière claire et visuelle les relations entre actifs, menaces et contre-mesures à des parties prenantes ou des décideurs.</a:t>
            </a:r>
          </a:p>
          <a:p>
            <a:pPr algn="just">
              <a:lnSpc>
                <a:spcPct val="90000"/>
              </a:lnSpc>
            </a:pPr>
            <a:endParaRPr lang="en-US" sz="1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820912D8-9C8A-CC19-E88E-EE4D29518544}"/>
              </a:ext>
            </a:extLst>
          </p:cNvPr>
          <p:cNvSpPr txBox="1"/>
          <p:nvPr/>
        </p:nvSpPr>
        <p:spPr>
          <a:xfrm>
            <a:off x="4974336" y="705177"/>
            <a:ext cx="6382512" cy="3231654"/>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Exemple de Visualisation</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Supposons que nous avons les données suivantes :</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Actifs : Serveur, Base de données, Application web.</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Menaces : Attaque DDoS, Injection SQL, Phishing.</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Contre-mesures : Pare-feu, Validation des entrées, Formation à la sécurité.</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Le graphe visualiserait :</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Le serveur est menacé par une attaque DDoS, qui peut être atténuée par un pare-feu.</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La base de données est menacée par une injection SQL, qui peut être atténuée par la validation des entrées.</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L'application web est menacée par le phishing, qui peut être atténué par la formation à la sécurité.</a:t>
            </a:r>
          </a:p>
        </p:txBody>
      </p:sp>
    </p:spTree>
    <p:extLst>
      <p:ext uri="{BB962C8B-B14F-4D97-AF65-F5344CB8AC3E}">
        <p14:creationId xmlns:p14="http://schemas.microsoft.com/office/powerpoint/2010/main" val="227484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a:extLst>
            <a:ext uri="{FF2B5EF4-FFF2-40B4-BE49-F238E27FC236}">
              <a16:creationId xmlns:a16="http://schemas.microsoft.com/office/drawing/2014/main" id="{DE9503CE-DE4A-D297-4FC2-4A99738E3529}"/>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269425EC-FA63-FF11-EAFB-77A66F098AEA}"/>
              </a:ext>
            </a:extLst>
          </p:cNvPr>
          <p:cNvSpPr txBox="1">
            <a:spLocks/>
          </p:cNvSpPr>
          <p:nvPr/>
        </p:nvSpPr>
        <p:spPr>
          <a:xfrm>
            <a:off x="394387" y="352425"/>
            <a:ext cx="4263338" cy="4667631"/>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La représentation graphique produite représente les relations entre des actifs, des menaces et des contre-mesures. </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b="1" u="sng"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Objectif de la Représentation Graphique</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graphe vise à visualiser les relations entre :</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marL="285750" indent="-285750" algn="just">
              <a:lnSpc>
                <a:spcPct val="90000"/>
              </a:lnSpc>
              <a:buFont typeface="Wingdings" panose="05000000000000000000" pitchFamily="2" charset="2"/>
              <a:buChar char="§"/>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Actifs (dont points d’accès): </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Les éléments ou ressources que nous souhaitons protéger.</a:t>
            </a:r>
          </a:p>
          <a:p>
            <a:pPr marL="285750" indent="-285750" algn="just">
              <a:lnSpc>
                <a:spcPct val="90000"/>
              </a:lnSpc>
              <a:buFont typeface="Wingdings" panose="05000000000000000000" pitchFamily="2" charset="2"/>
              <a:buChar char="§"/>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marL="285750" indent="-285750" algn="just">
              <a:lnSpc>
                <a:spcPct val="90000"/>
              </a:lnSpc>
              <a:buFont typeface="Wingdings" panose="05000000000000000000" pitchFamily="2" charset="2"/>
              <a:buChar char="§"/>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Menaces (STRIDE + DREAD) : </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Les risques ou dangers qui peuvent affecter les actifs.</a:t>
            </a:r>
          </a:p>
          <a:p>
            <a:pPr marL="285750" indent="-285750" algn="just">
              <a:lnSpc>
                <a:spcPct val="90000"/>
              </a:lnSpc>
              <a:buFont typeface="Wingdings" panose="05000000000000000000" pitchFamily="2" charset="2"/>
              <a:buChar char="§"/>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marL="285750" indent="-285750" algn="just">
              <a:lnSpc>
                <a:spcPct val="90000"/>
              </a:lnSpc>
              <a:buFont typeface="Wingdings" panose="05000000000000000000" pitchFamily="2" charset="2"/>
              <a:buChar char="§"/>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Contre-mesures : </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Les actions ou mesures prises pour atténuer ou éliminer les menaces.</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endParaRPr lang="en-US" sz="1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F9229368-D5F0-36F1-EB3D-0E784F75AD19}"/>
              </a:ext>
            </a:extLst>
          </p:cNvPr>
          <p:cNvSpPr txBox="1"/>
          <p:nvPr/>
        </p:nvSpPr>
        <p:spPr>
          <a:xfrm>
            <a:off x="4974336" y="705177"/>
            <a:ext cx="5722240" cy="2862322"/>
          </a:xfrm>
          <a:prstGeom prst="rect">
            <a:avLst/>
          </a:prstGeom>
          <a:solidFill>
            <a:schemeClr val="tx1">
              <a:lumMod val="85000"/>
              <a:lumOff val="15000"/>
            </a:schemeClr>
          </a:solidFill>
          <a:ln w="38100">
            <a:noFill/>
          </a:ln>
          <a:effectLst>
            <a:softEdge rad="0"/>
          </a:effectLst>
        </p:spPr>
        <p:txBody>
          <a:bodyPr wrap="square">
            <a:spAutoFit/>
          </a:bodyPr>
          <a:lstStyle/>
          <a:p>
            <a:r>
              <a:rPr lang="fr-FR" sz="1200" b="1" u="sng"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Structure de la Représentation Graphique produite</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b="1"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Nœuds</a:t>
            </a:r>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a:t>
            </a:r>
          </a:p>
          <a:p>
            <a:pPr marL="171450" indent="-171450">
              <a:buFont typeface="Wingdings" panose="05000000000000000000" pitchFamily="2" charset="2"/>
              <a:buChar char="§"/>
            </a:pPr>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Actifs (assets et points d’accès)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Représentés par des nœuds de type 'actif’.</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pPr marL="171450" indent="-171450">
              <a:buFont typeface="Wingdings" panose="05000000000000000000" pitchFamily="2" charset="2"/>
              <a:buChar char="§"/>
            </a:pPr>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Menaces (STRIDE et évaluations DREAD)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Représentées par des nœuds de type 'menace’.</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pPr marL="171450" indent="-171450">
              <a:buFont typeface="Wingdings" panose="05000000000000000000" pitchFamily="2" charset="2"/>
              <a:buChar char="§"/>
            </a:pPr>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Contre-mesures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Représentées par des nœuds de type 'contre-mesure'.</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b="1"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Arêtes</a:t>
            </a:r>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Les arêtes relient les actifs aux menaces.</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Les arêtes relient également les menaces aux contre-mesures.</a:t>
            </a:r>
          </a:p>
        </p:txBody>
      </p:sp>
    </p:spTree>
    <p:extLst>
      <p:ext uri="{BB962C8B-B14F-4D97-AF65-F5344CB8AC3E}">
        <p14:creationId xmlns:p14="http://schemas.microsoft.com/office/powerpoint/2010/main" val="260330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a:extLst>
            <a:ext uri="{FF2B5EF4-FFF2-40B4-BE49-F238E27FC236}">
              <a16:creationId xmlns:a16="http://schemas.microsoft.com/office/drawing/2014/main" id="{CB093E34-2E52-5818-B912-E2D11816E830}"/>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C5CD65B7-8C35-9497-0A3B-0AEAFEC1D170}"/>
              </a:ext>
            </a:extLst>
          </p:cNvPr>
          <p:cNvSpPr txBox="1">
            <a:spLocks/>
          </p:cNvSpPr>
          <p:nvPr/>
        </p:nvSpPr>
        <p:spPr>
          <a:xfrm>
            <a:off x="0" y="933450"/>
            <a:ext cx="12191999" cy="4991100"/>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1600" b="1" u="sng"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Étapes de Construction d’une Représentation Graphique</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marL="285750" indent="-285750" algn="just">
              <a:lnSpc>
                <a:spcPct val="90000"/>
              </a:lnSpc>
              <a:buFont typeface="Wingdings" panose="05000000000000000000" pitchFamily="2" charset="2"/>
              <a:buChar char="§"/>
            </a:pP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Création du Graphe :</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Un </a:t>
            </a: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graphe non orienté </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est créé à l'aide de </a:t>
            </a: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networkx</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marL="285750" indent="-285750" algn="just">
              <a:lnSpc>
                <a:spcPct val="90000"/>
              </a:lnSpc>
              <a:buFont typeface="Wingdings" panose="05000000000000000000" pitchFamily="2" charset="2"/>
              <a:buChar char="§"/>
            </a:pP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Ajout des Actifs (assets + points accès) :</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Chaque actif est ajouté en tant que nœud avec le type 'actif'.</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marL="285750" indent="-285750" algn="just">
              <a:lnSpc>
                <a:spcPct val="90000"/>
              </a:lnSpc>
              <a:buFont typeface="Wingdings" panose="05000000000000000000" pitchFamily="2" charset="2"/>
              <a:buChar char="§"/>
            </a:pP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Ajout des Menaces (STRIDE + évaluations DREAD) et des Contre-mesures :</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Pour chaque actif, les menaces associées sont ajoutées en tant que nœuds de type 'menace'.</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Les menaces sont reliées aux actifs correspondants.</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Pour chaque menace, une recherche est effectuée pour trouver la contre-mesure associée.</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Si une contre-mesure est trouvée, elle est ajoutée en tant que nœud de type 'contre-mesure' et reliée à la menace correspondante.</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marL="285750" indent="-285750" algn="just">
              <a:lnSpc>
                <a:spcPct val="90000"/>
              </a:lnSpc>
              <a:buFont typeface="Wingdings" panose="05000000000000000000" pitchFamily="2" charset="2"/>
              <a:buChar char="§"/>
            </a:pP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Positionnement des Nœuds :</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Les nœuds sont positionnés de manière à éviter les superpositions en utilisant le layout 'spring'.</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marL="285750" indent="-285750" algn="just">
              <a:lnSpc>
                <a:spcPct val="90000"/>
              </a:lnSpc>
              <a:buFont typeface="Wingdings" panose="05000000000000000000" pitchFamily="2" charset="2"/>
              <a:buChar char="§"/>
            </a:pP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Tracé du Graphe :</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graphe est tracé avec des ajustements pour les nœuds et les arêtes, incluant la taille des nœuds, la couleur, la taille de la police, l'épaisseur des arêtes, et la transparence.</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Un titre est ajouté au graphique pour une meilleure compréhension.</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Les axes sont masqués pour une meilleure présentation.</a:t>
            </a:r>
          </a:p>
        </p:txBody>
      </p:sp>
    </p:spTree>
    <p:extLst>
      <p:ext uri="{BB962C8B-B14F-4D97-AF65-F5344CB8AC3E}">
        <p14:creationId xmlns:p14="http://schemas.microsoft.com/office/powerpoint/2010/main" val="1439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4E7E4F1C-283C-528E-B94D-2C55D18D63AB}"/>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87DCD1E5-C97E-2010-609C-4B021C7BEC41}"/>
              </a:ext>
            </a:extLst>
          </p:cNvPr>
          <p:cNvSpPr txBox="1">
            <a:spLocks/>
          </p:cNvSpPr>
          <p:nvPr/>
        </p:nvSpPr>
        <p:spPr>
          <a:xfrm>
            <a:off x="508687" y="1019175"/>
            <a:ext cx="5053913" cy="4819649"/>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Ainsi, ce code permet de gérer une liste d'actifs avec leurs menaces associées, en utilisant des menaces et contre-mesures pré-définies. Il offre des fonctionnalités pour ajouter de nouveaux actifs, saisir des menaces, et calculer une moyenne pondérée des risques, ce qui est essentiel pour le processus de modélisation des menaces. Le threat modeling dans ce contexte aide à identifier et à atténuer les menaces potentielles, contribuant ainsi à la sécurité et à la résilience du système ou de l'organisation.</a:t>
            </a:r>
          </a:p>
          <a:p>
            <a:pPr algn="just">
              <a:lnSpc>
                <a:spcPct val="90000"/>
              </a:lnSpc>
            </a:pPr>
            <a:endPar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Nous vous remercions pour votre attention.</a:t>
            </a:r>
          </a:p>
          <a:p>
            <a:pPr algn="just">
              <a:lnSpc>
                <a:spcPct val="90000"/>
              </a:lnSpc>
            </a:pPr>
            <a:endPar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Anas, Yves.</a:t>
            </a:r>
          </a:p>
          <a:p>
            <a:pPr algn="just">
              <a:lnSpc>
                <a:spcPct val="90000"/>
              </a:lnSpc>
            </a:pPr>
            <a:endParaRPr lang="en-US" sz="2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16054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BF9496-13B1-3FAF-C158-6AE6B7760448}"/>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5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8"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9" name="Freeform: Shape 58">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0" name="Freeform: Shape 59">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6EC4EF47-CBD9-141C-2039-9FAE59575EF4}"/>
              </a:ext>
            </a:extLst>
          </p:cNvPr>
          <p:cNvSpPr>
            <a:spLocks noGrp="1"/>
          </p:cNvSpPr>
          <p:nvPr>
            <p:ph type="ctrTitle"/>
          </p:nvPr>
        </p:nvSpPr>
        <p:spPr>
          <a:xfrm>
            <a:off x="1005653" y="744910"/>
            <a:ext cx="4798447" cy="2531691"/>
          </a:xfrm>
        </p:spPr>
        <p:txBody>
          <a:bodyPr anchor="b" anchorCtr="0">
            <a:noAutofit/>
          </a:bodyPr>
          <a:lstStyle/>
          <a:p>
            <a:pPr algn="just">
              <a:lnSpc>
                <a:spcPct val="90000"/>
              </a:lnSpc>
            </a:pPr>
            <a:r>
              <a:rPr lang="fr-FR" sz="1800" dirty="0">
                <a:latin typeface="Aptos" panose="020B0004020202020204" pitchFamily="34" charset="0"/>
                <a:ea typeface="JetBrains Mono" panose="02000009000000000000" pitchFamily="49" charset="0"/>
                <a:cs typeface="JetBrains Mono" panose="02000009000000000000" pitchFamily="49" charset="0"/>
              </a:rPr>
              <a:t>L'étude </a:t>
            </a:r>
            <a:r>
              <a:rPr lang="fr-FR" sz="1800" i="1" dirty="0">
                <a:latin typeface="Aptos" panose="020B0004020202020204" pitchFamily="34" charset="0"/>
                <a:ea typeface="JetBrains Mono" panose="02000009000000000000" pitchFamily="49" charset="0"/>
                <a:cs typeface="JetBrains Mono" panose="02000009000000000000" pitchFamily="49" charset="0"/>
              </a:rPr>
              <a:t>Risk Analysis of Water Grid Systems Using </a:t>
            </a:r>
            <a:r>
              <a:rPr lang="fr-FR" sz="1800" b="1" i="1" dirty="0">
                <a:latin typeface="Aptos" panose="020B0004020202020204" pitchFamily="34" charset="0"/>
                <a:ea typeface="JetBrains Mono" panose="02000009000000000000" pitchFamily="49" charset="0"/>
                <a:cs typeface="JetBrains Mono" panose="02000009000000000000" pitchFamily="49" charset="0"/>
              </a:rPr>
              <a:t>Threat Modeling </a:t>
            </a:r>
            <a:r>
              <a:rPr lang="fr-FR" sz="1800" dirty="0">
                <a:latin typeface="Aptos" panose="020B0004020202020204" pitchFamily="34" charset="0"/>
                <a:ea typeface="JetBrains Mono" panose="02000009000000000000" pitchFamily="49" charset="0"/>
                <a:cs typeface="JetBrains Mono" panose="02000009000000000000" pitchFamily="49" charset="0"/>
              </a:rPr>
              <a:t>de FIZA ABDUL RAHIM et al. se concentre sur l'analyse des risques associés aux systèmes de gestion des réseaux d'eau (WGS) en utilisant la modélisation des menaces, identifiant les menaces critiques et proposant des mesures d'atténuation pour minimiser les risques, contribuant ainsi à la sécurité et à la résilience des infrastructures critiques.</a:t>
            </a:r>
            <a:endParaRPr lang="en-US" sz="1800" dirty="0">
              <a:latin typeface="Aptos" panose="020B0004020202020204" pitchFamily="34" charset="0"/>
              <a:ea typeface="JetBrains Mono" panose="02000009000000000000" pitchFamily="49" charset="0"/>
              <a:cs typeface="JetBrains Mono" panose="02000009000000000000" pitchFamily="49" charset="0"/>
            </a:endParaRPr>
          </a:p>
        </p:txBody>
      </p:sp>
      <p:pic>
        <p:nvPicPr>
          <p:cNvPr id="4" name="Picture 3" descr="Une image contenant capture d’écran, art, Art fractal, léger&#10;&#10;Description générée automatiquement">
            <a:extLst>
              <a:ext uri="{FF2B5EF4-FFF2-40B4-BE49-F238E27FC236}">
                <a16:creationId xmlns:a16="http://schemas.microsoft.com/office/drawing/2014/main" id="{47CCF538-6677-740E-B064-801F606F1046}"/>
              </a:ext>
            </a:extLst>
          </p:cNvPr>
          <p:cNvPicPr>
            <a:picLocks noChangeAspect="1"/>
          </p:cNvPicPr>
          <p:nvPr/>
        </p:nvPicPr>
        <p:blipFill>
          <a:blip r:embed="rId4"/>
          <a:srcRect l="22762" r="23035"/>
          <a:stretch/>
        </p:blipFill>
        <p:spPr>
          <a:xfrm>
            <a:off x="5996628" y="10"/>
            <a:ext cx="6195372" cy="6857990"/>
          </a:xfrm>
          <a:prstGeom prst="rect">
            <a:avLst/>
          </a:prstGeom>
        </p:spPr>
      </p:pic>
      <p:grpSp>
        <p:nvGrpSpPr>
          <p:cNvPr id="68"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69" name="Straight Connector 68">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72"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73"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5" name="Freeform: Shape 74">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4" name="Freeform: Shape 73">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létude">
            <a:hlinkClick r:id="" action="ppaction://media"/>
            <a:extLst>
              <a:ext uri="{FF2B5EF4-FFF2-40B4-BE49-F238E27FC236}">
                <a16:creationId xmlns:a16="http://schemas.microsoft.com/office/drawing/2014/main" id="{89E6BA98-5830-7E7D-C58A-FB68AF27D9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0705" y="-9085"/>
            <a:ext cx="609600" cy="609600"/>
          </a:xfrm>
          <a:prstGeom prst="rect">
            <a:avLst/>
          </a:prstGeom>
        </p:spPr>
      </p:pic>
      <p:sp>
        <p:nvSpPr>
          <p:cNvPr id="8" name="Titre 1">
            <a:extLst>
              <a:ext uri="{FF2B5EF4-FFF2-40B4-BE49-F238E27FC236}">
                <a16:creationId xmlns:a16="http://schemas.microsoft.com/office/drawing/2014/main" id="{43E41C44-7AD2-EA28-1B1A-928CD1A547C8}"/>
              </a:ext>
            </a:extLst>
          </p:cNvPr>
          <p:cNvSpPr txBox="1">
            <a:spLocks/>
          </p:cNvSpPr>
          <p:nvPr/>
        </p:nvSpPr>
        <p:spPr>
          <a:xfrm>
            <a:off x="1114596" y="3580075"/>
            <a:ext cx="4689503" cy="2531691"/>
          </a:xfrm>
          <a:prstGeom prst="rect">
            <a:avLst/>
          </a:prstGeom>
        </p:spPr>
        <p:txBody>
          <a:bodyPr vert="horz" lIns="91440" tIns="45720" rIns="91440" bIns="45720" rtlCol="0" anchor="b" anchorCtr="0">
            <a:noAutofit/>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algn="l">
              <a:lnSpc>
                <a:spcPct val="90000"/>
              </a:lnSpc>
            </a:pPr>
            <a:r>
              <a:rPr lang="fr-FR" sz="1800" dirty="0">
                <a:latin typeface="Aptos" panose="020B0004020202020204" pitchFamily="34" charset="0"/>
                <a:ea typeface="JetBrains Mono" panose="02000009000000000000" pitchFamily="49" charset="0"/>
                <a:cs typeface="JetBrains Mono" panose="02000009000000000000" pitchFamily="49" charset="0"/>
              </a:rPr>
              <a:t>Tout est dans le titre.</a:t>
            </a:r>
          </a:p>
          <a:p>
            <a:pPr algn="l">
              <a:lnSpc>
                <a:spcPct val="90000"/>
              </a:lnSpc>
            </a:pPr>
            <a:br>
              <a:rPr lang="fr-FR" sz="1800" dirty="0">
                <a:latin typeface="Aptos" panose="020B0004020202020204" pitchFamily="34" charset="0"/>
                <a:ea typeface="JetBrains Mono" panose="02000009000000000000" pitchFamily="49" charset="0"/>
                <a:cs typeface="JetBrains Mono" panose="02000009000000000000" pitchFamily="49" charset="0"/>
              </a:rPr>
            </a:br>
            <a:r>
              <a:rPr lang="fr-FR" sz="1800" dirty="0">
                <a:latin typeface="Aptos" panose="020B0004020202020204" pitchFamily="34" charset="0"/>
                <a:ea typeface="JetBrains Mono" panose="02000009000000000000" pitchFamily="49" charset="0"/>
                <a:cs typeface="JetBrains Mono" panose="02000009000000000000" pitchFamily="49" charset="0"/>
              </a:rPr>
              <a:t>En effet, il s'agit de déterminer une méthode permettant de modéliser les menaces d'un WGS.</a:t>
            </a:r>
          </a:p>
          <a:p>
            <a:pPr algn="l">
              <a:lnSpc>
                <a:spcPct val="90000"/>
              </a:lnSpc>
            </a:pPr>
            <a:br>
              <a:rPr lang="fr-FR" sz="1800" dirty="0">
                <a:latin typeface="Aptos" panose="020B0004020202020204" pitchFamily="34" charset="0"/>
                <a:ea typeface="JetBrains Mono" panose="02000009000000000000" pitchFamily="49" charset="0"/>
                <a:cs typeface="JetBrains Mono" panose="02000009000000000000" pitchFamily="49" charset="0"/>
              </a:rPr>
            </a:br>
            <a:r>
              <a:rPr lang="fr-FR" sz="1800" dirty="0">
                <a:latin typeface="Aptos" panose="020B0004020202020204" pitchFamily="34" charset="0"/>
                <a:ea typeface="JetBrains Mono" panose="02000009000000000000" pitchFamily="49" charset="0"/>
                <a:cs typeface="JetBrains Mono" panose="02000009000000000000" pitchFamily="49" charset="0"/>
              </a:rPr>
              <a:t>C'est cette méthode que nous avons réimplémentée en Python. Et c’est ce code en Python, résultat de la ré-implémentation, que nous vous présentons.</a:t>
            </a:r>
          </a:p>
        </p:txBody>
      </p:sp>
    </p:spTree>
    <p:extLst>
      <p:ext uri="{BB962C8B-B14F-4D97-AF65-F5344CB8AC3E}">
        <p14:creationId xmlns:p14="http://schemas.microsoft.com/office/powerpoint/2010/main" val="392931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2137" fill="hold"/>
                                        <p:tgtEl>
                                          <p:spTgt spid="7"/>
                                        </p:tgtEl>
                                      </p:cBhvr>
                                    </p:cmd>
                                  </p:childTnLst>
                                </p:cTn>
                              </p:par>
                              <p:par>
                                <p:cTn id="12" presetID="10" presetClass="entr" presetSubtype="0" fill="hold" grpId="0" nodeType="withEffect">
                                  <p:stCondLst>
                                    <p:cond delay="1000"/>
                                  </p:stCondLst>
                                  <p:iterate>
                                    <p:tmPct val="10000"/>
                                  </p:iterate>
                                  <p:childTnLst>
                                    <p:set>
                                      <p:cBhvr>
                                        <p:cTn id="13" dur="1" fill="hold">
                                          <p:stCondLst>
                                            <p:cond delay="0"/>
                                          </p:stCondLst>
                                        </p:cTn>
                                        <p:tgtEl>
                                          <p:spTgt spid="8"/>
                                        </p:tgtEl>
                                        <p:attrNameLst>
                                          <p:attrName>style.visibility</p:attrName>
                                        </p:attrNameLst>
                                      </p:cBhvr>
                                      <p:to>
                                        <p:strVal val="visible"/>
                                      </p:to>
                                    </p:set>
                                    <p:animEffect transition="in" filter="fade">
                                      <p:cBhvr>
                                        <p:cTn id="14"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7"/>
                </p:tgtEl>
              </p:cMediaNode>
            </p:audio>
          </p:childTnLst>
        </p:cTn>
      </p:par>
    </p:tnLst>
    <p:bldLst>
      <p:bldP spid="2"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7603B79-3074-6057-9824-ADF5214B1A9F}"/>
            </a:ext>
          </a:extLst>
        </p:cNvPr>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8" name="Rectangle 8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0" name="Top Left">
            <a:extLst>
              <a:ext uri="{FF2B5EF4-FFF2-40B4-BE49-F238E27FC236}">
                <a16:creationId xmlns:a16="http://schemas.microsoft.com/office/drawing/2014/main" id="{7092E392-4FB7-4E2D-928D-EFC63D148E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1" name="Freeform: Shape 90">
              <a:extLst>
                <a:ext uri="{FF2B5EF4-FFF2-40B4-BE49-F238E27FC236}">
                  <a16:creationId xmlns:a16="http://schemas.microsoft.com/office/drawing/2014/main" id="{9B57026F-1936-4B50-9E5F-0037B748B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 name="Freeform: Shape 91">
              <a:extLst>
                <a:ext uri="{FF2B5EF4-FFF2-40B4-BE49-F238E27FC236}">
                  <a16:creationId xmlns:a16="http://schemas.microsoft.com/office/drawing/2014/main" id="{31C2FEB5-C2DC-4FDF-9FE5-407608D6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60B00B9B-BAB1-4074-A3AF-13B08F4E0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0B6DF209-B3F7-4699-802B-4BE211132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C45FFE10-7D64-45F0-B227-92979752A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4395C91B-6EED-4F5B-8873-5E0AA757F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248D099A-D8DD-4FBA-AF53-928CE633C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1F857259-D6C4-41F7-82DC-37816E8AD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EEF3D9CA-7D9C-9EB5-554E-0E7186C589BF}"/>
              </a:ext>
            </a:extLst>
          </p:cNvPr>
          <p:cNvSpPr>
            <a:spLocks noGrp="1"/>
          </p:cNvSpPr>
          <p:nvPr>
            <p:ph type="ctrTitle"/>
          </p:nvPr>
        </p:nvSpPr>
        <p:spPr>
          <a:xfrm>
            <a:off x="1005654" y="744909"/>
            <a:ext cx="5132388" cy="4368271"/>
          </a:xfrm>
        </p:spPr>
        <p:txBody>
          <a:bodyPr anchor="b" anchorCtr="0">
            <a:noAutofit/>
          </a:bodyPr>
          <a:lstStyle/>
          <a:p>
            <a:pPr algn="l">
              <a:lnSpc>
                <a:spcPct val="90000"/>
              </a:lnSpc>
            </a:pPr>
            <a:r>
              <a:rPr lang="fr-FR" sz="1600" b="1" dirty="0">
                <a:latin typeface="Aptos" panose="020B0004020202020204" pitchFamily="34" charset="0"/>
                <a:ea typeface="JetBrains Mono" panose="02000009000000000000" pitchFamily="49" charset="0"/>
                <a:cs typeface="JetBrains Mono" panose="02000009000000000000" pitchFamily="49" charset="0"/>
              </a:rPr>
              <a:t>Contexte et Importance.</a:t>
            </a:r>
            <a:br>
              <a:rPr lang="fr-FR" sz="1400" dirty="0">
                <a:latin typeface="Aptos" panose="020B0004020202020204" pitchFamily="34" charset="0"/>
                <a:ea typeface="JetBrains Mono" panose="02000009000000000000" pitchFamily="49" charset="0"/>
                <a:cs typeface="JetBrains Mono" panose="02000009000000000000" pitchFamily="49" charset="0"/>
              </a:rPr>
            </a:br>
            <a:r>
              <a:rPr lang="fr-FR" sz="1400" dirty="0">
                <a:latin typeface="Aptos" panose="020B0004020202020204" pitchFamily="34" charset="0"/>
                <a:ea typeface="JetBrains Mono" panose="02000009000000000000" pitchFamily="49" charset="0"/>
                <a:cs typeface="JetBrains Mono" panose="02000009000000000000" pitchFamily="49" charset="0"/>
              </a:rPr>
              <a:t>Les infrastructures critiques, telles que les systèmes de gestion de l'eau, sont essentielles au fonctionnement des sociétés humaines. Ces systèmes sont de plus en plus vulnérables aux cybermenaces, qui peuvent avoir un impact significatif sur la santé publique et sont difficiles à détecter. La </a:t>
            </a:r>
            <a:r>
              <a:rPr lang="fr-FR" sz="1400" b="1" dirty="0">
                <a:latin typeface="Aptos" panose="020B0004020202020204" pitchFamily="34" charset="0"/>
                <a:ea typeface="JetBrains Mono" panose="02000009000000000000" pitchFamily="49" charset="0"/>
                <a:cs typeface="JetBrains Mono" panose="02000009000000000000" pitchFamily="49" charset="0"/>
              </a:rPr>
              <a:t>modélisation des menaces </a:t>
            </a:r>
            <a:r>
              <a:rPr lang="fr-FR" sz="1400" dirty="0">
                <a:latin typeface="Aptos" panose="020B0004020202020204" pitchFamily="34" charset="0"/>
                <a:ea typeface="JetBrains Mono" panose="02000009000000000000" pitchFamily="49" charset="0"/>
                <a:cs typeface="JetBrains Mono" panose="02000009000000000000" pitchFamily="49" charset="0"/>
              </a:rPr>
              <a:t>est utilisée pour analyser ces menaces, identifier les points d'accès aux actifs et dispositifs du système, classifier les menaces, évaluer les risques qu'elles posent, et suggérer des mesures d'atténuation.</a:t>
            </a:r>
            <a:br>
              <a:rPr lang="fr-FR" sz="1400" dirty="0">
                <a:latin typeface="Aptos" panose="020B0004020202020204" pitchFamily="34" charset="0"/>
                <a:ea typeface="JetBrains Mono" panose="02000009000000000000" pitchFamily="49" charset="0"/>
                <a:cs typeface="JetBrains Mono" panose="02000009000000000000" pitchFamily="49" charset="0"/>
              </a:rPr>
            </a:br>
            <a:br>
              <a:rPr lang="fr-FR" sz="1400" dirty="0">
                <a:latin typeface="Aptos" panose="020B0004020202020204" pitchFamily="34" charset="0"/>
                <a:ea typeface="JetBrains Mono" panose="02000009000000000000" pitchFamily="49" charset="0"/>
                <a:cs typeface="JetBrains Mono" panose="02000009000000000000" pitchFamily="49" charset="0"/>
              </a:rPr>
            </a:br>
            <a:r>
              <a:rPr lang="fr-FR" sz="1600" b="1" dirty="0">
                <a:latin typeface="Aptos" panose="020B0004020202020204" pitchFamily="34" charset="0"/>
                <a:ea typeface="JetBrains Mono" panose="02000009000000000000" pitchFamily="49" charset="0"/>
                <a:cs typeface="JetBrains Mono" panose="02000009000000000000" pitchFamily="49" charset="0"/>
              </a:rPr>
              <a:t>Méthodologie.</a:t>
            </a:r>
            <a:br>
              <a:rPr lang="fr-FR" sz="1400" dirty="0">
                <a:latin typeface="Aptos" panose="020B0004020202020204" pitchFamily="34" charset="0"/>
                <a:ea typeface="JetBrains Mono" panose="02000009000000000000" pitchFamily="49" charset="0"/>
                <a:cs typeface="JetBrains Mono" panose="02000009000000000000" pitchFamily="49" charset="0"/>
              </a:rPr>
            </a:br>
            <a:r>
              <a:rPr lang="fr-FR" sz="1400" dirty="0">
                <a:latin typeface="Aptos" panose="020B0004020202020204" pitchFamily="34" charset="0"/>
                <a:ea typeface="JetBrains Mono" panose="02000009000000000000" pitchFamily="49" charset="0"/>
                <a:cs typeface="JetBrains Mono" panose="02000009000000000000" pitchFamily="49" charset="0"/>
              </a:rPr>
              <a:t>L'étude utilise la méthodologie STRIDE (Spoofing, Tampering, Repudiation, Information Disclosure, Denial of Service, Elevation of Privilege) pour classifier les menaces et la méthodologie DREAD (Damage, Reproducibility, Exploitability, Affected Users, Discoverability) pour évaluer les risques. Chaque menace est classifiée selon son type et les résultats de cette classification sont utilisés pour évaluer le niveau de risque. Cela permet de formuler des recommandations sous forme de contrôles d'atténuation contre ces menaces.</a:t>
            </a:r>
            <a:endParaRPr lang="en-US" sz="1400" dirty="0">
              <a:latin typeface="Aptos" panose="020B0004020202020204" pitchFamily="34" charset="0"/>
              <a:ea typeface="JetBrains Mono" panose="02000009000000000000" pitchFamily="49" charset="0"/>
              <a:cs typeface="JetBrains Mono" panose="02000009000000000000" pitchFamily="49" charset="0"/>
            </a:endParaRPr>
          </a:p>
        </p:txBody>
      </p:sp>
      <p:pic>
        <p:nvPicPr>
          <p:cNvPr id="4" name="Picture 3" descr="Une image contenant capture d’écran, art, Art fractal, léger&#10;&#10;Description générée automatiquement">
            <a:extLst>
              <a:ext uri="{FF2B5EF4-FFF2-40B4-BE49-F238E27FC236}">
                <a16:creationId xmlns:a16="http://schemas.microsoft.com/office/drawing/2014/main" id="{C52B7BFF-F495-FDA0-AF56-14B8F10FC454}"/>
              </a:ext>
            </a:extLst>
          </p:cNvPr>
          <p:cNvPicPr>
            <a:picLocks noChangeAspect="1"/>
          </p:cNvPicPr>
          <p:nvPr/>
        </p:nvPicPr>
        <p:blipFill>
          <a:blip r:embed="rId2"/>
          <a:srcRect l="19864" r="20137"/>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00" name="Bottom Right">
            <a:extLst>
              <a:ext uri="{FF2B5EF4-FFF2-40B4-BE49-F238E27FC236}">
                <a16:creationId xmlns:a16="http://schemas.microsoft.com/office/drawing/2014/main" id="{A7C60A7A-4212-46AC-80A2-DE231DD3D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1" name="Freeform: Shape 100">
              <a:extLst>
                <a:ext uri="{FF2B5EF4-FFF2-40B4-BE49-F238E27FC236}">
                  <a16:creationId xmlns:a16="http://schemas.microsoft.com/office/drawing/2014/main" id="{7EDA875D-6B8A-4B32-89EB-F4CD6D1FC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2" name="Graphic 157">
              <a:extLst>
                <a:ext uri="{FF2B5EF4-FFF2-40B4-BE49-F238E27FC236}">
                  <a16:creationId xmlns:a16="http://schemas.microsoft.com/office/drawing/2014/main" id="{AA7D7CCE-E90B-483E-AFF7-CF95CABC97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4" name="Freeform: Shape 103">
                <a:extLst>
                  <a:ext uri="{FF2B5EF4-FFF2-40B4-BE49-F238E27FC236}">
                    <a16:creationId xmlns:a16="http://schemas.microsoft.com/office/drawing/2014/main" id="{67F2D919-84B6-4EC4-87F5-BDFF145BB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65C8244C-685B-42CF-B028-C7ADE067C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0420B7EF-9249-4974-A978-AAD55C81B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05BD8B59-E1C0-4320-BFC1-66D139E80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A983471C-A7FE-4ED8-BE9B-601CEC61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E8B842F2-803D-4F74-BBF6-6965BC0FD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94ECDF1E-AE5F-46C4-A134-C28C6D6B7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3" name="Freeform: Shape 102">
              <a:extLst>
                <a:ext uri="{FF2B5EF4-FFF2-40B4-BE49-F238E27FC236}">
                  <a16:creationId xmlns:a16="http://schemas.microsoft.com/office/drawing/2014/main" id="{C0E491A0-7D49-4A1F-B2DB-C94F56329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2"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15507" y="3369564"/>
            <a:ext cx="118872" cy="118872"/>
            <a:chOff x="1175347" y="3733800"/>
            <a:chExt cx="118872" cy="118872"/>
          </a:xfrm>
        </p:grpSpPr>
        <p:cxnSp>
          <p:nvCxnSpPr>
            <p:cNvPr id="113" name="Straight Connector 112">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4" name="Straight Connector 113">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3767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F1A61A21-D57D-9EEF-AAE6-23B4AA865F7C}"/>
              </a:ext>
            </a:extLst>
          </p:cNvPr>
          <p:cNvSpPr txBox="1">
            <a:spLocks/>
          </p:cNvSpPr>
          <p:nvPr/>
        </p:nvSpPr>
        <p:spPr>
          <a:xfrm>
            <a:off x="304800" y="1722786"/>
            <a:ext cx="5476875" cy="1706214"/>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Notre code est un exemple de </a:t>
            </a: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modélisation des menaces</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 appliqué à la gestion des actifs et de leurs menaces associées. Il utilise des menaces et contre-mesures pré-définies pour identifier et atténuer les menaces potentielles auxquelles un système ou une organisation peut être confronté. Bien que le code ne mentionne pas explicitement les méthodologies STRIDE et DREAD, il intègre ces modèles.</a:t>
            </a:r>
            <a:endParaRPr lang="en-US" sz="1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6" name="ZoneTexte 5">
            <a:extLst>
              <a:ext uri="{FF2B5EF4-FFF2-40B4-BE49-F238E27FC236}">
                <a16:creationId xmlns:a16="http://schemas.microsoft.com/office/drawing/2014/main" id="{D65047D6-7102-6BF5-1C70-886589F442DA}"/>
              </a:ext>
            </a:extLst>
          </p:cNvPr>
          <p:cNvSpPr txBox="1"/>
          <p:nvPr/>
        </p:nvSpPr>
        <p:spPr>
          <a:xfrm>
            <a:off x="6734175" y="1074509"/>
            <a:ext cx="5153025" cy="4708981"/>
          </a:xfrm>
          <a:prstGeom prst="rect">
            <a:avLst/>
          </a:prstGeom>
          <a:solidFill>
            <a:schemeClr val="tx1">
              <a:lumMod val="85000"/>
              <a:lumOff val="15000"/>
            </a:schemeClr>
          </a:solidFill>
          <a:ln w="38100">
            <a:noFill/>
          </a:ln>
          <a:effectLst>
            <a:softEdge rad="0"/>
          </a:effectLst>
        </p:spPr>
        <p:txBody>
          <a:bodyPr wrap="square">
            <a:spAutoFit/>
          </a:bodyPr>
          <a:lstStyle/>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menaces_avec_mesures = [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"Usurpation d'identité des opérateurs", "contre-mesure": "Mettre en place des mécanismes d'authentification robustes"},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"Modification non autorisée des données des capteurs", "contre-mesure": "Utiliser des techniques de durcissement des applications et des dispositifs"},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"Négation des actions effectuées par les opérateurs", "contre-mesure": "Mettre en place des journaux d'audit et des mécanismes de non - répudiation"},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"Divulgation non autorisée des données de pression d'eau", "contre-mesure": "Utiliser des techniques de chiffrement et de ségrégation des données"},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"Interruption des communications entre les capteurs et les contrôleurs", "contre-mesure": "Mettre en place des mécanismes de redondance et de gestion des ressources"},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"Élévation des privilèges non autorisée des utilisateurs finaux", "contre-mesure": "Mettre en place des contrôles d'accès stricts et des mécanismes de surveillance"}</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t>
            </a:r>
          </a:p>
        </p:txBody>
      </p:sp>
      <p:sp>
        <p:nvSpPr>
          <p:cNvPr id="2" name="Titre 1">
            <a:extLst>
              <a:ext uri="{FF2B5EF4-FFF2-40B4-BE49-F238E27FC236}">
                <a16:creationId xmlns:a16="http://schemas.microsoft.com/office/drawing/2014/main" id="{25CE97CD-E25A-5D56-F413-BB59DFBCE92D}"/>
              </a:ext>
            </a:extLst>
          </p:cNvPr>
          <p:cNvSpPr txBox="1">
            <a:spLocks/>
          </p:cNvSpPr>
          <p:nvPr/>
        </p:nvSpPr>
        <p:spPr>
          <a:xfrm>
            <a:off x="304800" y="3428999"/>
            <a:ext cx="5476875" cy="1706214"/>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Menaces et contre-mesures pré-définies</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commence par définir une liste de menaces et de contre-mesures pré-définies. Chaque menace est associée à une contre-mesure spécifique pour atténuer le risque. Par exemple, pour la menace Usurpation d'identité des opérateurs, la contre-mesure est de mettre en place des mécanismes d'authentification robustes.</a:t>
            </a:r>
            <a:endParaRPr lang="en-US" sz="1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05791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19E04674-5D04-BC67-0F11-629E238957AE}"/>
              </a:ext>
            </a:extLst>
          </p:cNvPr>
          <p:cNvSpPr txBox="1">
            <a:spLocks/>
          </p:cNvSpPr>
          <p:nvPr/>
        </p:nvSpPr>
        <p:spPr>
          <a:xfrm>
            <a:off x="176942" y="1464264"/>
            <a:ext cx="2566258" cy="3929471"/>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Données des actifs et des risques.</a:t>
            </a:r>
          </a:p>
          <a:p>
            <a:pPr>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Ensuite, le code initialise un dictionnaire  « </a:t>
            </a:r>
            <a:r>
              <a:rPr lang="fr-FR" sz="1600" i="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actifs_info » </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contenant des informations sur divers actifs, tels que des capteurs de pression d'eau, des réservoirs, des pompes, et des systèmes de contrôle SCADA. Chaque actif est associé à une valeur de risque (Elevé, Moyen, Faible) et à des listes vides pour les menaces et les mesures.</a:t>
            </a:r>
            <a:endParaRPr lang="en-US" sz="1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A320F7A6-26C9-8837-CBDF-5EDDBC1ADAA9}"/>
              </a:ext>
            </a:extLst>
          </p:cNvPr>
          <p:cNvSpPr txBox="1"/>
          <p:nvPr/>
        </p:nvSpPr>
        <p:spPr>
          <a:xfrm>
            <a:off x="2861533" y="2274838"/>
            <a:ext cx="9153525" cy="2308324"/>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actifs_info =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"Capteur de pression d'eau":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"Réservoir": {"valeur": "Elevé", "menaces": [], "mesures":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"Pompe": {"valeur": "Moyen",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"Valve": {"valeur": "Moyen",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"Système de contrôle SCADA":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"Logiciel de gestion des ressources en eau":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"Réseau de communication":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"Opérateur":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"Administrateur":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"Utilisateur final": {"valeur": "Moyen", "menaces": [], "mesures":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9422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3D8A467-6D19-1660-D52D-2BE6EED7808B}"/>
              </a:ext>
            </a:extLst>
          </p:cNvPr>
          <p:cNvSpPr txBox="1">
            <a:spLocks/>
          </p:cNvSpPr>
          <p:nvPr/>
        </p:nvSpPr>
        <p:spPr>
          <a:xfrm>
            <a:off x="329341" y="845139"/>
            <a:ext cx="4080733" cy="2155235"/>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90000"/>
              </a:lnSpc>
            </a:pPr>
            <a:r>
              <a:rPr lang="fr-FR" sz="2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Valeurs de risque</a:t>
            </a:r>
          </a:p>
          <a:p>
            <a:pPr>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définit également un dictionnaire valeurs_risque qui associe des valeurs de risque textuelles (Elevé, Moyen, Faible) à des valeurs numériques (3, 2, 1). Un dictionnaire inverse inverse_valeurs_risque est également créé pour convertir les valeurs numériques en textuelles.</a:t>
            </a:r>
            <a:endParaRPr lang="en-US" sz="11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CD73A720-8C01-ABFC-B974-F2DF55A4D002}"/>
              </a:ext>
            </a:extLst>
          </p:cNvPr>
          <p:cNvSpPr txBox="1"/>
          <p:nvPr/>
        </p:nvSpPr>
        <p:spPr>
          <a:xfrm>
            <a:off x="4410074" y="3198167"/>
            <a:ext cx="5987192" cy="461665"/>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valeurs_risque = {"Elevé": 3, "Moyen": 2, "Faible": 1}</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inverse_valeurs_risque = {3: "Elevé", 2: "Moyen", 1: "Faible"}}</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8169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15341EB-3796-74A0-C244-CE1AE3580584}"/>
              </a:ext>
            </a:extLst>
          </p:cNvPr>
          <p:cNvSpPr txBox="1">
            <a:spLocks/>
          </p:cNvSpPr>
          <p:nvPr/>
        </p:nvSpPr>
        <p:spPr>
          <a:xfrm>
            <a:off x="176942" y="1044987"/>
            <a:ext cx="4452208" cy="2612614"/>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Points d'accès et leurs niveaux de confiance</a:t>
            </a:r>
          </a:p>
          <a:p>
            <a:pPr>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définit une liste </a:t>
            </a:r>
            <a:r>
              <a:rPr lang="fr-FR" sz="1600" i="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points_acces </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contenant des informations sur les points d'accès et leurs niveaux de confiance. Par exemple, les ports USB pour la maintenance des capteurs ont un niveau de confiance "Faible", tandis que les ports réseau ouverts pour la communication entre les capteurs et les contrôleurs ont un niveau de confiance "Elevé".</a:t>
            </a:r>
            <a:endParaRPr lang="en-US" sz="11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22EB2322-075D-1D81-7313-BB27A298F116}"/>
              </a:ext>
            </a:extLst>
          </p:cNvPr>
          <p:cNvSpPr txBox="1"/>
          <p:nvPr/>
        </p:nvSpPr>
        <p:spPr>
          <a:xfrm>
            <a:off x="176942" y="5212848"/>
            <a:ext cx="11838116" cy="1200329"/>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points_acces = [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 "Ports USB pour la maintenance des capteurs", "niveau_confiance": "Faible"},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 "Interfaces web pour la gestion des réservoirs", "niveau_confiance": "Moyen"},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 "Ports réseau ouverts pour la communication entre les capteurs et les contrôleurs", "niveau_confiance": "Elevé"},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 "Fichiers de configuration des dispositifs SCADA", "niveau_confiance": "Elevé"}</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31511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7A9E2FD-39BE-0189-BDEE-EA466C691FC5}"/>
              </a:ext>
            </a:extLst>
          </p:cNvPr>
          <p:cNvSpPr txBox="1">
            <a:spLocks/>
          </p:cNvSpPr>
          <p:nvPr/>
        </p:nvSpPr>
        <p:spPr>
          <a:xfrm>
            <a:off x="6610350" y="3836760"/>
            <a:ext cx="4352925" cy="2152650"/>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Étape pour ajouter de nouveaux actifs</a:t>
            </a:r>
          </a:p>
          <a:p>
            <a:pPr>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inclut une boucle while qui permet à l'utilisateur d'ajouter de nouveaux actifs. L'utilisateur est invité à entrer le nom du nouvel actif et sa valeur de risque. Si la valeur de risque entrée est invalide, l'utilisateur est invité à entrer une valeur valide. Le nouvel actif est ensuite ajouté au dictionnaire « </a:t>
            </a:r>
            <a:r>
              <a:rPr lang="fr-FR" sz="1600" i="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actifs_info </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t>
            </a:r>
            <a:endParaRPr lang="en-US" sz="1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C7A6738B-8C8A-9A9C-0BC7-3AD2AEB466FC}"/>
              </a:ext>
            </a:extLst>
          </p:cNvPr>
          <p:cNvSpPr txBox="1"/>
          <p:nvPr/>
        </p:nvSpPr>
        <p:spPr>
          <a:xfrm>
            <a:off x="1381126" y="343585"/>
            <a:ext cx="10458449" cy="2677656"/>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while True: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print("\nVoulez-vous ajouter un nouvel actif ?")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reponse = input("Tapez 'oui' pour ajouter ou 'non' pour continuer : ").strip().lower()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reponse == 'non':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break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elif reponse == 'oui':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nom_actif = input("Entrez le nom du nouvel actif : ").strip()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valeur_risque = input("Entrez la valeur de risque (Elevé, Moyen, Faible) : ").strip().capitalize()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while valeur_risque not in valeurs_risque: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valeur_risque = input("Valeur invalide. Entrez Elevé, Moyen, ou Faible : ").strip().capitalize()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actifs_info[nom_actif] = {"valeur": valeur_risque, "menaces": [], "mesures": []}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print(f"Actif '{nom_actif}' ajouté avec une valeur de risque '{valeur_risque}'.")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print("Veuillez répondre par 'oui' ou 'non'.")</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24954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83E2B0-C5AB-0FE1-1FE6-73CBABE91138}"/>
              </a:ext>
            </a:extLst>
          </p:cNvPr>
          <p:cNvSpPr txBox="1">
            <a:spLocks/>
          </p:cNvSpPr>
          <p:nvPr/>
        </p:nvSpPr>
        <p:spPr>
          <a:xfrm>
            <a:off x="123740" y="283101"/>
            <a:ext cx="4354212" cy="2390775"/>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Ajout des menaces pour chaque actif</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parcourt chaque actif dans actifs_info et demande à l'utilisateur de saisir les menaces associées à chaque actif. Pour chaque menace saisie, le code recherche une contre-mesure correspondante dans la liste menaces_avec_mesures. Si une contre-mesure est trouvée, elle est ajoutée à la liste des mesures pour cet actif.</a:t>
            </a:r>
            <a:endParaRPr lang="en-US" sz="11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4B03D81E-2193-3A29-FD59-78D5BD9C4EE3}"/>
              </a:ext>
            </a:extLst>
          </p:cNvPr>
          <p:cNvSpPr txBox="1"/>
          <p:nvPr/>
        </p:nvSpPr>
        <p:spPr>
          <a:xfrm>
            <a:off x="2300846" y="2789247"/>
            <a:ext cx="9759091" cy="3785652"/>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actif, info in actifs_info.items():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not info['menaces']: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print(f"\nVeuillez ajouter des menaces pour l'actif : {actif}")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while True: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 input(f"Entrez une menace pour '{actif}' (ou tapez 'fin' pour arrêter) : ").strip()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menace.lower() == 'fin':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break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info["menaces"].append(menace)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Recherche des menaces correspondantes et ajout des contre-mesures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menace_trouvee = None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menace_info in menaces_avec_mesures: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menace.lower() in menace_info["menace"].lower():                    </a:t>
            </a:r>
          </a:p>
          <a:p>
            <a:pPr lvl="4"/>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menace_trouvee = menace_info                    </a:t>
            </a:r>
          </a:p>
          <a:p>
            <a:pPr lvl="4"/>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break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menace_trouvee: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print(f"\nContre-mesures pour la menace '{menace_trouvee['menace']}' :")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 {menace_trouvee['contre-mesure']}")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info["mesures"].append(menace_trouvee["contre-mesure"])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print(f"Aucune mesure spécifique pour la menace '{menace}'.")</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13264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ExploreVTI">
  <a:themeElements>
    <a:clrScheme name="AnalogousFromDarkSeedLeftStep">
      <a:dk1>
        <a:srgbClr val="000000"/>
      </a:dk1>
      <a:lt1>
        <a:srgbClr val="FFFFFF"/>
      </a:lt1>
      <a:dk2>
        <a:srgbClr val="231B32"/>
      </a:dk2>
      <a:lt2>
        <a:srgbClr val="F0F3F2"/>
      </a:lt2>
      <a:accent1>
        <a:srgbClr val="C34D7D"/>
      </a:accent1>
      <a:accent2>
        <a:srgbClr val="B13B9D"/>
      </a:accent2>
      <a:accent3>
        <a:srgbClr val="A64DC3"/>
      </a:accent3>
      <a:accent4>
        <a:srgbClr val="633BB1"/>
      </a:accent4>
      <a:accent5>
        <a:srgbClr val="4D56C3"/>
      </a:accent5>
      <a:accent6>
        <a:srgbClr val="3B75B1"/>
      </a:accent6>
      <a:hlink>
        <a:srgbClr val="655CC8"/>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259</TotalTime>
  <Words>3073</Words>
  <Application>Microsoft Office PowerPoint</Application>
  <PresentationFormat>Grand écran</PresentationFormat>
  <Paragraphs>255</Paragraphs>
  <Slides>18</Slides>
  <Notes>6</Notes>
  <HiddenSlides>0</HiddenSlides>
  <MMClips>4</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18</vt:i4>
      </vt:variant>
    </vt:vector>
  </HeadingPairs>
  <TitlesOfParts>
    <vt:vector size="27" baseType="lpstr">
      <vt:lpstr>Aptos</vt:lpstr>
      <vt:lpstr>Arial</vt:lpstr>
      <vt:lpstr>Avenir Next LT Pro</vt:lpstr>
      <vt:lpstr>AvenirNext LT Pro Medium</vt:lpstr>
      <vt:lpstr>JetBrains Mono</vt:lpstr>
      <vt:lpstr>Rockwell</vt:lpstr>
      <vt:lpstr>Segoe UI</vt:lpstr>
      <vt:lpstr>Wingdings</vt:lpstr>
      <vt:lpstr>ExploreVTI</vt:lpstr>
      <vt:lpstr>Risk Analysis of Water Grid Systems Using Threat Modeling.</vt:lpstr>
      <vt:lpstr>L'étude Risk Analysis of Water Grid Systems Using Threat Modeling de FIZA ABDUL RAHIM et al. se concentre sur l'analyse des risques associés aux systèmes de gestion des réseaux d'eau (WGS) en utilisant la modélisation des menaces, identifiant les menaces critiques et proposant des mesures d'atténuation pour minimiser les risques, contribuant ainsi à la sécurité et à la résilience des infrastructures critiques.</vt:lpstr>
      <vt:lpstr>Contexte et Importance. Les infrastructures critiques, telles que les systèmes de gestion de l'eau, sont essentielles au fonctionnement des sociétés humaines. Ces systèmes sont de plus en plus vulnérables aux cybermenaces, qui peuvent avoir un impact significatif sur la santé publique et sont difficiles à détecter. La modélisation des menaces est utilisée pour analyser ces menaces, identifier les points d'accès aux actifs et dispositifs du système, classifier les menaces, évaluer les risques qu'elles posent, et suggérer des mesures d'atténuation.  Méthodologie. L'étude utilise la méthodologie STRIDE (Spoofing, Tampering, Repudiation, Information Disclosure, Denial of Service, Elevation of Privilege) pour classifier les menaces et la méthodologie DREAD (Damage, Reproducibility, Exploitability, Affected Users, Discoverability) pour évaluer les risques. Chaque menace est classifiée selon son type et les résultats de cette classification sont utilisés pour évaluer le niveau de risque. Cela permet de formuler des recommandations sous forme de contrôles d'atténuation contre ces menaces.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RUFFENACH Yves</dc:creator>
  <cp:lastModifiedBy>RUFFENACH Yves</cp:lastModifiedBy>
  <cp:revision>8</cp:revision>
  <dcterms:created xsi:type="dcterms:W3CDTF">2024-12-29T16:21:51Z</dcterms:created>
  <dcterms:modified xsi:type="dcterms:W3CDTF">2025-01-02T07:57:33Z</dcterms:modified>
</cp:coreProperties>
</file>